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1" r:id="rId6"/>
    <p:sldId id="277" r:id="rId7"/>
    <p:sldId id="264" r:id="rId8"/>
    <p:sldId id="280" r:id="rId9"/>
    <p:sldId id="281" r:id="rId10"/>
    <p:sldId id="282" r:id="rId11"/>
    <p:sldId id="271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3" userDrawn="1">
          <p15:clr>
            <a:srgbClr val="A4A3A4"/>
          </p15:clr>
        </p15:guide>
        <p15:guide id="2" pos="37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57D3C8-431B-2F66-EE4A-840BE476D552}" v="180" dt="2024-06-28T09:42:38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103"/>
        <p:guide pos="3711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 Brown" userId="S::kat.brown@sustrans.org.uk::c9e89b62-8f2a-4c90-a951-c2b8782469f3" providerId="AD" clId="Web-{7B57D3C8-431B-2F66-EE4A-840BE476D552}"/>
    <pc:docChg chg="addSld delSld modSld">
      <pc:chgData name="Kat Brown" userId="S::kat.brown@sustrans.org.uk::c9e89b62-8f2a-4c90-a951-c2b8782469f3" providerId="AD" clId="Web-{7B57D3C8-431B-2F66-EE4A-840BE476D552}" dt="2024-06-28T09:42:38.209" v="178"/>
      <pc:docMkLst>
        <pc:docMk/>
      </pc:docMkLst>
      <pc:sldChg chg="modSp">
        <pc:chgData name="Kat Brown" userId="S::kat.brown@sustrans.org.uk::c9e89b62-8f2a-4c90-a951-c2b8782469f3" providerId="AD" clId="Web-{7B57D3C8-431B-2F66-EE4A-840BE476D552}" dt="2024-06-28T09:42:15.959" v="173"/>
        <pc:sldMkLst>
          <pc:docMk/>
          <pc:sldMk cId="2826044228" sldId="264"/>
        </pc:sldMkLst>
        <pc:graphicFrameChg chg="mod modGraphic">
          <ac:chgData name="Kat Brown" userId="S::kat.brown@sustrans.org.uk::c9e89b62-8f2a-4c90-a951-c2b8782469f3" providerId="AD" clId="Web-{7B57D3C8-431B-2F66-EE4A-840BE476D552}" dt="2024-06-28T09:42:15.959" v="173"/>
          <ac:graphicFrameMkLst>
            <pc:docMk/>
            <pc:sldMk cId="2826044228" sldId="264"/>
            <ac:graphicFrameMk id="8" creationId="{50400C56-0C13-0699-C49F-B5AED5786DAE}"/>
          </ac:graphicFrameMkLst>
        </pc:graphicFrameChg>
      </pc:sldChg>
      <pc:sldChg chg="del">
        <pc:chgData name="Kat Brown" userId="S::kat.brown@sustrans.org.uk::c9e89b62-8f2a-4c90-a951-c2b8782469f3" providerId="AD" clId="Web-{7B57D3C8-431B-2F66-EE4A-840BE476D552}" dt="2024-06-28T09:42:36.975" v="177"/>
        <pc:sldMkLst>
          <pc:docMk/>
          <pc:sldMk cId="682642732" sldId="278"/>
        </pc:sldMkLst>
      </pc:sldChg>
      <pc:sldChg chg="del">
        <pc:chgData name="Kat Brown" userId="S::kat.brown@sustrans.org.uk::c9e89b62-8f2a-4c90-a951-c2b8782469f3" providerId="AD" clId="Web-{7B57D3C8-431B-2F66-EE4A-840BE476D552}" dt="2024-06-28T09:42:38.209" v="178"/>
        <pc:sldMkLst>
          <pc:docMk/>
          <pc:sldMk cId="1606424432" sldId="279"/>
        </pc:sldMkLst>
      </pc:sldChg>
      <pc:sldChg chg="add replId">
        <pc:chgData name="Kat Brown" userId="S::kat.brown@sustrans.org.uk::c9e89b62-8f2a-4c90-a951-c2b8782469f3" providerId="AD" clId="Web-{7B57D3C8-431B-2F66-EE4A-840BE476D552}" dt="2024-06-28T09:42:28.115" v="174"/>
        <pc:sldMkLst>
          <pc:docMk/>
          <pc:sldMk cId="918964" sldId="280"/>
        </pc:sldMkLst>
      </pc:sldChg>
      <pc:sldChg chg="add replId">
        <pc:chgData name="Kat Brown" userId="S::kat.brown@sustrans.org.uk::c9e89b62-8f2a-4c90-a951-c2b8782469f3" providerId="AD" clId="Web-{7B57D3C8-431B-2F66-EE4A-840BE476D552}" dt="2024-06-28T09:42:32.506" v="175"/>
        <pc:sldMkLst>
          <pc:docMk/>
          <pc:sldMk cId="1032361430" sldId="281"/>
        </pc:sldMkLst>
      </pc:sldChg>
      <pc:sldChg chg="add replId">
        <pc:chgData name="Kat Brown" userId="S::kat.brown@sustrans.org.uk::c9e89b62-8f2a-4c90-a951-c2b8782469f3" providerId="AD" clId="Web-{7B57D3C8-431B-2F66-EE4A-840BE476D552}" dt="2024-06-28T09:42:35.131" v="176"/>
        <pc:sldMkLst>
          <pc:docMk/>
          <pc:sldMk cId="3023672295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1C6F90-E2CA-41C9-A3AD-6BBF12636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D2A11-7F68-442F-BB14-05A9B59103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4A6-FA2F-49F8-9F6C-A9208527ED9C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1DAD7-D28F-4B37-B42C-88DD3E2168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93C62-62E1-4EAF-9351-0FAC79392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7DC5-5B78-4110-B0CB-5250BA9C9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82CB-2C29-4E1D-B29A-832BD0458710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02B0-FD2B-4A07-B86B-10A2332AB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0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B70D6-EBB2-4AC7-BC7A-C4AAF0E2D8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FECC0D-3B81-4BFB-83D8-C5A4A2D93A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34AB4BF-3AE7-47AE-801A-13332C297E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0"/>
            <a:ext cx="2952577" cy="2688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Caption or credit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5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EF331FA-3290-4F13-B48A-6B4BA15FA35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D1D2505-7FB8-49CC-9369-0D5426E8CC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E3D723-BCE7-4BD8-9335-C4B6096DC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8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Caption or credit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6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91805-907E-411F-8F67-405448922C9C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Divider slide title over two lines at most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three lines at most.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0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Divider slide title over two lines at most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three lines at most.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70710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CASE STUDY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6E3CC65-D2CF-45E2-9521-2DE20E27DC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“Quote text up to four lines”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Caption or credit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1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CASE STUDY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“Quote text up to four lines”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/>
              <a:t>Body text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4CD92A4B-21BF-4D5C-B6DA-75A37BA90F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/>
              <a:t>Key facts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42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rgbClr val="414042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rgbClr val="414042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2000" cy="8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415" y="3687078"/>
            <a:ext cx="2039232" cy="11329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chemeClr val="accent4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chemeClr val="accent4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</p:spTree>
    <p:extLst>
      <p:ext uri="{BB962C8B-B14F-4D97-AF65-F5344CB8AC3E}">
        <p14:creationId xmlns:p14="http://schemas.microsoft.com/office/powerpoint/2010/main" val="416374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6" y="3939902"/>
            <a:ext cx="1606704" cy="89261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  <p:extLst>
      <p:ext uri="{BB962C8B-B14F-4D97-AF65-F5344CB8AC3E}">
        <p14:creationId xmlns:p14="http://schemas.microsoft.com/office/powerpoint/2010/main" val="55186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35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gn-off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6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hre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  <p:extLst>
      <p:ext uri="{BB962C8B-B14F-4D97-AF65-F5344CB8AC3E}">
        <p14:creationId xmlns:p14="http://schemas.microsoft.com/office/powerpoint/2010/main" val="1752842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 </a:t>
            </a:r>
          </a:p>
        </p:txBody>
      </p:sp>
    </p:spTree>
    <p:extLst>
      <p:ext uri="{BB962C8B-B14F-4D97-AF65-F5344CB8AC3E}">
        <p14:creationId xmlns:p14="http://schemas.microsoft.com/office/powerpoint/2010/main" val="54951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3259231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w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accent6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9670CDDB-7361-413B-A408-3D47C982A6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214825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29219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11910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Title or speaker over up to three lines at most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Subtitle over up to three lines.</a:t>
            </a:r>
          </a:p>
        </p:txBody>
      </p:sp>
    </p:spTree>
    <p:extLst>
      <p:ext uri="{BB962C8B-B14F-4D97-AF65-F5344CB8AC3E}">
        <p14:creationId xmlns:p14="http://schemas.microsoft.com/office/powerpoint/2010/main" val="122289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E0C1029B-F0F6-494D-AFB5-54468B6CF1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/>
              <a:t>One-line heading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4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52" r:id="rId5"/>
    <p:sldLayoutId id="2147483653" r:id="rId6"/>
    <p:sldLayoutId id="2147483654" r:id="rId7"/>
    <p:sldLayoutId id="2147483668" r:id="rId8"/>
    <p:sldLayoutId id="2147483655" r:id="rId9"/>
    <p:sldLayoutId id="2147483656" r:id="rId10"/>
    <p:sldLayoutId id="2147483659" r:id="rId11"/>
    <p:sldLayoutId id="2147483657" r:id="rId12"/>
    <p:sldLayoutId id="2147483658" r:id="rId13"/>
    <p:sldLayoutId id="2147483665" r:id="rId14"/>
    <p:sldLayoutId id="2147483666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9" r:id="rId21"/>
  </p:sldLayoutIdLst>
  <p:hf sldNum="0" hdr="0"/>
  <p:txStyles>
    <p:titleStyle>
      <a:lvl1pPr algn="ctr" defTabSz="311079" rtl="0" eaLnBrk="1" latinLnBrk="0" hangingPunct="1">
        <a:spcBef>
          <a:spcPct val="0"/>
        </a:spcBef>
        <a:buNone/>
        <a:defRPr sz="14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55" indent="-116655" algn="l" defTabSz="311079" rtl="0" eaLnBrk="1" latinLnBrk="0" hangingPunct="1">
        <a:spcBef>
          <a:spcPct val="20000"/>
        </a:spcBef>
        <a:buFont typeface="Arial" pitchFamily="34" charset="0"/>
        <a:buChar char="•"/>
        <a:defRPr sz="1089" kern="1200">
          <a:solidFill>
            <a:schemeClr val="tx1"/>
          </a:solidFill>
          <a:latin typeface="+mn-lt"/>
          <a:ea typeface="+mn-ea"/>
          <a:cs typeface="+mn-cs"/>
        </a:defRPr>
      </a:lvl1pPr>
      <a:lvl2pPr marL="252752" indent="-97212" algn="l" defTabSz="311079" rtl="0" eaLnBrk="1" latinLnBrk="0" hangingPunct="1">
        <a:spcBef>
          <a:spcPct val="20000"/>
        </a:spcBef>
        <a:buFont typeface="Arial" pitchFamily="34" charset="0"/>
        <a:buChar char="–"/>
        <a:defRPr sz="953" kern="1200">
          <a:solidFill>
            <a:schemeClr val="tx1"/>
          </a:solidFill>
          <a:latin typeface="+mn-lt"/>
          <a:ea typeface="+mn-ea"/>
          <a:cs typeface="+mn-cs"/>
        </a:defRPr>
      </a:lvl2pPr>
      <a:lvl3pPr marL="388849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" indent="-77770" algn="l" defTabSz="311079" rtl="0" eaLnBrk="1" latinLnBrk="0" hangingPunct="1">
        <a:spcBef>
          <a:spcPct val="20000"/>
        </a:spcBef>
        <a:buFont typeface="Arial" pitchFamily="34" charset="0"/>
        <a:buChar char="–"/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9927" indent="-77770" algn="l" defTabSz="311079" rtl="0" eaLnBrk="1" latinLnBrk="0" hangingPunct="1">
        <a:spcBef>
          <a:spcPct val="20000"/>
        </a:spcBef>
        <a:buFont typeface="Arial" pitchFamily="34" charset="0"/>
        <a:buChar char="»"/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55467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1100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654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2085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53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107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61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215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769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323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877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431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24FCD6-F72D-4A47-9746-BBEF13DCEC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000"/>
              <a:t>Behaviour Change Schedule for (Audience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FC722-51A7-4CBD-9DFC-C567F447D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2000" y="2931789"/>
            <a:ext cx="5436184" cy="792089"/>
          </a:xfrm>
        </p:spPr>
        <p:txBody>
          <a:bodyPr/>
          <a:lstStyle/>
          <a:p>
            <a:r>
              <a:rPr lang="en-GB" sz="1400"/>
              <a:t>Please edit and continue to build a series of interventions for the audience, adding more slides as necessary.</a:t>
            </a:r>
          </a:p>
          <a:p>
            <a:endParaRPr lang="en-GB" sz="1400"/>
          </a:p>
          <a:p>
            <a:r>
              <a:rPr lang="en-GB" sz="1400"/>
              <a:t>Please use a new schedule for each audience.</a:t>
            </a:r>
          </a:p>
        </p:txBody>
      </p:sp>
    </p:spTree>
    <p:extLst>
      <p:ext uri="{BB962C8B-B14F-4D97-AF65-F5344CB8AC3E}">
        <p14:creationId xmlns:p14="http://schemas.microsoft.com/office/powerpoint/2010/main" val="424101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9BC8-6E2F-C5E0-C8EE-77EEDBE3B9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Behaviour Change Plan Overview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95DF31-DD8C-AE1B-B136-93A96B94E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65179"/>
              </p:ext>
            </p:extLst>
          </p:nvPr>
        </p:nvGraphicFramePr>
        <p:xfrm>
          <a:off x="628650" y="2010569"/>
          <a:ext cx="7886700" cy="198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9219">
                  <a:extLst>
                    <a:ext uri="{9D8B030D-6E8A-4147-A177-3AD203B41FA5}">
                      <a16:colId xmlns:a16="http://schemas.microsoft.com/office/drawing/2014/main" val="1927936391"/>
                    </a:ext>
                  </a:extLst>
                </a:gridCol>
                <a:gridCol w="623428">
                  <a:extLst>
                    <a:ext uri="{9D8B030D-6E8A-4147-A177-3AD203B41FA5}">
                      <a16:colId xmlns:a16="http://schemas.microsoft.com/office/drawing/2014/main" val="2891319948"/>
                    </a:ext>
                  </a:extLst>
                </a:gridCol>
                <a:gridCol w="630670">
                  <a:extLst>
                    <a:ext uri="{9D8B030D-6E8A-4147-A177-3AD203B41FA5}">
                      <a16:colId xmlns:a16="http://schemas.microsoft.com/office/drawing/2014/main" val="832451995"/>
                    </a:ext>
                  </a:extLst>
                </a:gridCol>
                <a:gridCol w="630670">
                  <a:extLst>
                    <a:ext uri="{9D8B030D-6E8A-4147-A177-3AD203B41FA5}">
                      <a16:colId xmlns:a16="http://schemas.microsoft.com/office/drawing/2014/main" val="1564377720"/>
                    </a:ext>
                  </a:extLst>
                </a:gridCol>
                <a:gridCol w="620411">
                  <a:extLst>
                    <a:ext uri="{9D8B030D-6E8A-4147-A177-3AD203B41FA5}">
                      <a16:colId xmlns:a16="http://schemas.microsoft.com/office/drawing/2014/main" val="2852179824"/>
                    </a:ext>
                  </a:extLst>
                </a:gridCol>
                <a:gridCol w="640327">
                  <a:extLst>
                    <a:ext uri="{9D8B030D-6E8A-4147-A177-3AD203B41FA5}">
                      <a16:colId xmlns:a16="http://schemas.microsoft.com/office/drawing/2014/main" val="3896397266"/>
                    </a:ext>
                  </a:extLst>
                </a:gridCol>
                <a:gridCol w="624032">
                  <a:extLst>
                    <a:ext uri="{9D8B030D-6E8A-4147-A177-3AD203B41FA5}">
                      <a16:colId xmlns:a16="http://schemas.microsoft.com/office/drawing/2014/main" val="548956925"/>
                    </a:ext>
                  </a:extLst>
                </a:gridCol>
                <a:gridCol w="603512">
                  <a:extLst>
                    <a:ext uri="{9D8B030D-6E8A-4147-A177-3AD203B41FA5}">
                      <a16:colId xmlns:a16="http://schemas.microsoft.com/office/drawing/2014/main" val="3228008797"/>
                    </a:ext>
                  </a:extLst>
                </a:gridCol>
                <a:gridCol w="555835">
                  <a:extLst>
                    <a:ext uri="{9D8B030D-6E8A-4147-A177-3AD203B41FA5}">
                      <a16:colId xmlns:a16="http://schemas.microsoft.com/office/drawing/2014/main" val="2342854310"/>
                    </a:ext>
                  </a:extLst>
                </a:gridCol>
                <a:gridCol w="555835">
                  <a:extLst>
                    <a:ext uri="{9D8B030D-6E8A-4147-A177-3AD203B41FA5}">
                      <a16:colId xmlns:a16="http://schemas.microsoft.com/office/drawing/2014/main" val="3727180130"/>
                    </a:ext>
                  </a:extLst>
                </a:gridCol>
                <a:gridCol w="553421">
                  <a:extLst>
                    <a:ext uri="{9D8B030D-6E8A-4147-A177-3AD203B41FA5}">
                      <a16:colId xmlns:a16="http://schemas.microsoft.com/office/drawing/2014/main" val="1787538726"/>
                    </a:ext>
                  </a:extLst>
                </a:gridCol>
                <a:gridCol w="555835">
                  <a:extLst>
                    <a:ext uri="{9D8B030D-6E8A-4147-A177-3AD203B41FA5}">
                      <a16:colId xmlns:a16="http://schemas.microsoft.com/office/drawing/2014/main" val="2106445007"/>
                    </a:ext>
                  </a:extLst>
                </a:gridCol>
                <a:gridCol w="533505">
                  <a:extLst>
                    <a:ext uri="{9D8B030D-6E8A-4147-A177-3AD203B41FA5}">
                      <a16:colId xmlns:a16="http://schemas.microsoft.com/office/drawing/2014/main" val="2115456844"/>
                    </a:ext>
                  </a:extLst>
                </a:gridCol>
              </a:tblGrid>
              <a:tr h="144843">
                <a:tc>
                  <a:txBody>
                    <a:bodyPr/>
                    <a:lstStyle/>
                    <a:p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Jan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Feb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Mar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Apr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May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Jun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Jul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Aug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Sep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Oct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Nov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</a:rPr>
                        <a:t>Dec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361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endParaRPr lang="en-GB" sz="1000" b="1">
                        <a:effectLst/>
                      </a:endParaRPr>
                    </a:p>
                    <a:p>
                      <a:r>
                        <a:rPr lang="en-GB" sz="1000" b="1">
                          <a:effectLst/>
                        </a:rPr>
                        <a:t>Audience 1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40015357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endParaRPr lang="en-GB" sz="1000" b="1">
                        <a:effectLst/>
                      </a:endParaRPr>
                    </a:p>
                    <a:p>
                      <a:r>
                        <a:rPr lang="en-GB" sz="1000" b="1">
                          <a:effectLst/>
                        </a:rPr>
                        <a:t>Audience 2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4118634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endParaRPr lang="en-GB" sz="1000" b="1">
                        <a:effectLst/>
                      </a:endParaRPr>
                    </a:p>
                    <a:p>
                      <a:r>
                        <a:rPr lang="en-GB" sz="1000" b="1">
                          <a:effectLst/>
                        </a:rPr>
                        <a:t>Audience 3</a:t>
                      </a:r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028072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endParaRPr lang="en-GB" sz="1000" b="1">
                        <a:effectLst/>
                      </a:endParaRPr>
                    </a:p>
                    <a:p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7529479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endParaRPr lang="en-GB" sz="1000" b="1">
                        <a:effectLst/>
                      </a:endParaRPr>
                    </a:p>
                    <a:p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4911056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endParaRPr lang="en-GB" sz="1000" b="1">
                        <a:effectLst/>
                      </a:endParaRPr>
                    </a:p>
                    <a:p>
                      <a:endParaRPr lang="en-GB" sz="1000" b="1">
                        <a:effectLst/>
                        <a:latin typeface="Arial"/>
                        <a:ea typeface="Arial" panose="020B0604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5580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3CC624-A5C0-93B6-5453-0A8C294261A2}"/>
              </a:ext>
            </a:extLst>
          </p:cNvPr>
          <p:cNvSpPr txBox="1"/>
          <p:nvPr/>
        </p:nvSpPr>
        <p:spPr>
          <a:xfrm>
            <a:off x="628649" y="1282700"/>
            <a:ext cx="7886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414042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 MT Black"/>
              </a:rPr>
              <a:t>Please shade boxes to indicate one or more interventions for each audience.  This table provides an overview of your schedule.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22934-8C22-5C96-B137-EB20EE11AAEA}"/>
              </a:ext>
            </a:extLst>
          </p:cNvPr>
          <p:cNvSpPr txBox="1"/>
          <p:nvPr/>
        </p:nvSpPr>
        <p:spPr>
          <a:xfrm>
            <a:off x="628650" y="4654550"/>
            <a:ext cx="7886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Please complete after subsequent slides detailing your interventions.  This slide will then provide a contents page and overview.</a:t>
            </a:r>
          </a:p>
        </p:txBody>
      </p:sp>
    </p:spTree>
    <p:extLst>
      <p:ext uri="{BB962C8B-B14F-4D97-AF65-F5344CB8AC3E}">
        <p14:creationId xmlns:p14="http://schemas.microsoft.com/office/powerpoint/2010/main" val="19666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50400C56-0C13-0699-C49F-B5AED5786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08134"/>
              </p:ext>
            </p:extLst>
          </p:nvPr>
        </p:nvGraphicFramePr>
        <p:xfrm>
          <a:off x="439615" y="43961"/>
          <a:ext cx="8619156" cy="5116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7917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6101239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491982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Use information gathered from the Behaviour Change template document to inform detailed plans.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27079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r>
                        <a:rPr lang="en-US" sz="1000" b="1"/>
                        <a:t>Intervention Title</a:t>
                      </a:r>
                    </a:p>
                    <a:p>
                      <a:pPr lvl="0">
                        <a:buNone/>
                      </a:pPr>
                      <a:endParaRPr lang="en-US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95585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N.B. this can be physical interventions such as cycle training or publicity interventions to communicate key message.</a:t>
                      </a: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64660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46386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562266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04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50400C56-0C13-0699-C49F-B5AED5786DAE}"/>
              </a:ext>
            </a:extLst>
          </p:cNvPr>
          <p:cNvGraphicFramePr>
            <a:graphicFrameLocks noGrp="1"/>
          </p:cNvGraphicFramePr>
          <p:nvPr/>
        </p:nvGraphicFramePr>
        <p:xfrm>
          <a:off x="439615" y="43961"/>
          <a:ext cx="8619156" cy="5116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7917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6101239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491982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Use information gathered from the Behaviour Change template document to inform detailed plans.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27079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r>
                        <a:rPr lang="en-US" sz="1000" b="1"/>
                        <a:t>Intervention Title</a:t>
                      </a:r>
                    </a:p>
                    <a:p>
                      <a:pPr lvl="0">
                        <a:buNone/>
                      </a:pPr>
                      <a:endParaRPr lang="en-US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95585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N.B. this can be physical interventions such as cycle training or publicity interventions to communicate key message.</a:t>
                      </a: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64660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46386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562266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50400C56-0C13-0699-C49F-B5AED5786DAE}"/>
              </a:ext>
            </a:extLst>
          </p:cNvPr>
          <p:cNvGraphicFramePr>
            <a:graphicFrameLocks noGrp="1"/>
          </p:cNvGraphicFramePr>
          <p:nvPr/>
        </p:nvGraphicFramePr>
        <p:xfrm>
          <a:off x="439615" y="43961"/>
          <a:ext cx="8619156" cy="5116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7917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6101239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491982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Use information gathered from the Behaviour Change template document to inform detailed plans.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27079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r>
                        <a:rPr lang="en-US" sz="1000" b="1"/>
                        <a:t>Intervention Title</a:t>
                      </a:r>
                    </a:p>
                    <a:p>
                      <a:pPr lvl="0">
                        <a:buNone/>
                      </a:pPr>
                      <a:endParaRPr lang="en-US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95585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N.B. this can be physical interventions such as cycle training or publicity interventions to communicate key message.</a:t>
                      </a: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64660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46386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562266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6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50400C56-0C13-0699-C49F-B5AED5786DAE}"/>
              </a:ext>
            </a:extLst>
          </p:cNvPr>
          <p:cNvGraphicFramePr>
            <a:graphicFrameLocks noGrp="1"/>
          </p:cNvGraphicFramePr>
          <p:nvPr/>
        </p:nvGraphicFramePr>
        <p:xfrm>
          <a:off x="439615" y="43961"/>
          <a:ext cx="8619156" cy="5116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7917">
                  <a:extLst>
                    <a:ext uri="{9D8B030D-6E8A-4147-A177-3AD203B41FA5}">
                      <a16:colId xmlns:a16="http://schemas.microsoft.com/office/drawing/2014/main" val="4281090128"/>
                    </a:ext>
                  </a:extLst>
                </a:gridCol>
                <a:gridCol w="6101239">
                  <a:extLst>
                    <a:ext uri="{9D8B030D-6E8A-4147-A177-3AD203B41FA5}">
                      <a16:colId xmlns:a16="http://schemas.microsoft.com/office/drawing/2014/main" val="1940931938"/>
                    </a:ext>
                  </a:extLst>
                </a:gridCol>
              </a:tblGrid>
              <a:tr h="491982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1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Use information gathered from the Behaviour Change template document to inform detailed plans.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27079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r>
                        <a:rPr lang="en-US" sz="1000" b="1"/>
                        <a:t>Intervention Title</a:t>
                      </a:r>
                    </a:p>
                    <a:p>
                      <a:pPr lvl="0">
                        <a:buNone/>
                      </a:pPr>
                      <a:endParaRPr lang="en-US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20109"/>
                  </a:ext>
                </a:extLst>
              </a:tr>
              <a:tr h="95585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What activity will be carried out?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N.B. this can be physical interventions such as cycle training or publicity interventions to communicate key message.</a:t>
                      </a: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7718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Where will this take place?</a:t>
                      </a:r>
                      <a:endParaRPr lang="en-GB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39900"/>
                  </a:ext>
                </a:extLst>
              </a:tr>
              <a:tr h="506038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Date of activity</a:t>
                      </a: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  <a:p>
                      <a:pPr lvl="0" algn="l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197512"/>
                  </a:ext>
                </a:extLst>
              </a:tr>
              <a:tr h="646605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u="none" strike="noStrike" noProof="0">
                          <a:solidFill>
                            <a:schemeClr val="tx1"/>
                          </a:solidFill>
                        </a:rPr>
                        <a:t>Channel, frequency, message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b="0" u="none" strike="noStrike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94957"/>
                  </a:ext>
                </a:extLst>
              </a:tr>
              <a:tr h="46386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14042"/>
                        </a:buClr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Delivery partner</a:t>
                      </a:r>
                      <a:endParaRPr lang="en-US" b="1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6939"/>
                  </a:ext>
                </a:extLst>
              </a:tr>
              <a:tr h="562266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Evaluation method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900" b="1" u="none" strike="noStrike" noProof="0">
                        <a:solidFill>
                          <a:srgbClr val="41404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86614"/>
                  </a:ext>
                </a:extLst>
              </a:tr>
              <a:tr h="49198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900" b="1" u="none" strike="noStrike" noProof="0">
                          <a:solidFill>
                            <a:schemeClr val="tx1"/>
                          </a:solidFill>
                        </a:rPr>
                        <a:t>Breakdown of costs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9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5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67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5538A-B1C5-881D-C86E-CDDBA80BC4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Budget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49263B-13E3-6EE5-138E-25DA1E2BB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95739"/>
              </p:ext>
            </p:extLst>
          </p:nvPr>
        </p:nvGraphicFramePr>
        <p:xfrm>
          <a:off x="792000" y="1563638"/>
          <a:ext cx="609101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776">
                  <a:extLst>
                    <a:ext uri="{9D8B030D-6E8A-4147-A177-3AD203B41FA5}">
                      <a16:colId xmlns:a16="http://schemas.microsoft.com/office/drawing/2014/main" val="448829605"/>
                    </a:ext>
                  </a:extLst>
                </a:gridCol>
                <a:gridCol w="2783279">
                  <a:extLst>
                    <a:ext uri="{9D8B030D-6E8A-4147-A177-3AD203B41FA5}">
                      <a16:colId xmlns:a16="http://schemas.microsoft.com/office/drawing/2014/main" val="934801696"/>
                    </a:ext>
                  </a:extLst>
                </a:gridCol>
                <a:gridCol w="1543961">
                  <a:extLst>
                    <a:ext uri="{9D8B030D-6E8A-4147-A177-3AD203B41FA5}">
                      <a16:colId xmlns:a16="http://schemas.microsoft.com/office/drawing/2014/main" val="4091539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u="none"/>
                        <a:t>Month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/>
                        <a:t>Title/Intervention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/>
                        <a:t>Cost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4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414042"/>
                          </a:solidFill>
                          <a:latin typeface="Arial"/>
                        </a:rPr>
                        <a:t>£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53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414042"/>
                          </a:solidFill>
                          <a:latin typeface="Arial"/>
                        </a:rPr>
                        <a:t>£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3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414042"/>
                          </a:solidFill>
                          <a:latin typeface="Arial"/>
                        </a:rPr>
                        <a:t>£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4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414042"/>
                          </a:solidFill>
                          <a:latin typeface="Arial"/>
                        </a:rPr>
                        <a:t>£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400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>
                          <a:solidFill>
                            <a:srgbClr val="414042"/>
                          </a:solidFill>
                          <a:latin typeface="Arial"/>
                        </a:rPr>
                        <a:t>Total cost </a:t>
                      </a:r>
                      <a:endParaRPr lang="en-US" b="1" u="none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u="none"/>
                        <a:t>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71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41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696990"/>
      </p:ext>
    </p:extLst>
  </p:cSld>
  <p:clrMapOvr>
    <a:masterClrMapping/>
  </p:clrMapOvr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ysClr val="window" lastClr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with guidelines.potx" id="{234CDD8E-C811-4303-B561-8D1DB61570AA}" vid="{B13AB005-C240-4DC0-BC2E-866CFDAC10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8dbbb7-6de1-4957-84dd-88d235fe7bc5" xsi:nil="true"/>
    <fca9d648a43b46669eacfabf60a2fbe9 xmlns="eb8dbbb7-6de1-4957-84dd-88d235fe7bc5">
      <Terms xmlns="http://schemas.microsoft.com/office/infopath/2007/PartnerControls"/>
    </fca9d648a43b46669eacfabf60a2fbe9>
    <g98fcb1e41c24d22b7a50d9b68ff167a xmlns="eb8dbbb7-6de1-4957-84dd-88d235fe7bc5">
      <Terms xmlns="http://schemas.microsoft.com/office/infopath/2007/PartnerControls"/>
    </g98fcb1e41c24d22b7a50d9b68ff167a>
    <Project_x0020_ID xmlns="eb8dbbb7-6de1-4957-84dd-88d235fe7bc5" xsi:nil="true"/>
    <lcf76f155ced4ddcb4097134ff3c332f xmlns="b6ba7b89-0800-4f93-9d40-4d945c2d5799">
      <Terms xmlns="http://schemas.microsoft.com/office/infopath/2007/PartnerControls"/>
    </lcf76f155ced4ddcb4097134ff3c332f>
  </documentManagement>
</p:properties>
</file>

<file path=customXml/item3.xml><?xml version="1.0" encoding="utf-8"?>
<?mso-contentType ?>
<SharedContentType xmlns="Microsoft.SharePoint.Taxonomy.ContentTypeSync" SourceId="dd3a458f-664c-47e4-8a2d-a299ea1879d7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AB9DF81F8E44A974D0C62448F94C2" ma:contentTypeVersion="15" ma:contentTypeDescription="Create a new document." ma:contentTypeScope="" ma:versionID="c269b92d3118ce4a1677ea8f87488474">
  <xsd:schema xmlns:xsd="http://www.w3.org/2001/XMLSchema" xmlns:xs="http://www.w3.org/2001/XMLSchema" xmlns:p="http://schemas.microsoft.com/office/2006/metadata/properties" xmlns:ns2="eb8dbbb7-6de1-4957-84dd-88d235fe7bc5" xmlns:ns3="b6ba7b89-0800-4f93-9d40-4d945c2d5799" xmlns:ns4="d6539d2c-b5c2-4d5f-9fa6-18abbc056e60" targetNamespace="http://schemas.microsoft.com/office/2006/metadata/properties" ma:root="true" ma:fieldsID="194389ff1a28a67bba4682332e2bdc14" ns2:_="" ns3:_="" ns4:_="">
    <xsd:import namespace="eb8dbbb7-6de1-4957-84dd-88d235fe7bc5"/>
    <xsd:import namespace="b6ba7b89-0800-4f93-9d40-4d945c2d5799"/>
    <xsd:import namespace="d6539d2c-b5c2-4d5f-9fa6-18abbc056e60"/>
    <xsd:element name="properties">
      <xsd:complexType>
        <xsd:sequence>
          <xsd:element name="documentManagement">
            <xsd:complexType>
              <xsd:all>
                <xsd:element ref="ns2:g98fcb1e41c24d22b7a50d9b68ff167a" minOccurs="0"/>
                <xsd:element ref="ns2:TaxCatchAll" minOccurs="0"/>
                <xsd:element ref="ns2:TaxCatchAllLabel" minOccurs="0"/>
                <xsd:element ref="ns2:fca9d648a43b46669eacfabf60a2fbe9" minOccurs="0"/>
                <xsd:element ref="ns2:Project_x0020_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dbbb7-6de1-4957-84dd-88d235fe7bc5" elementFormDefault="qualified">
    <xsd:import namespace="http://schemas.microsoft.com/office/2006/documentManagement/types"/>
    <xsd:import namespace="http://schemas.microsoft.com/office/infopath/2007/PartnerControls"/>
    <xsd:element name="g98fcb1e41c24d22b7a50d9b68ff167a" ma:index="8" nillable="true" ma:taxonomy="true" ma:internalName="g98fcb1e41c24d22b7a50d9b68ff167a" ma:taxonomyFieldName="Department_x0020_Field" ma:displayName="Department Field" ma:default="" ma:fieldId="{098fcb1e-41c2-4d22-b7a5-0d9b68ff167a}" ma:taxonomyMulti="true" ma:sspId="dd3a458f-664c-47e4-8a2d-a299ea1879d7" ma:termSetId="7858bf05-adde-4fcb-b1c5-29334efe3f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c1e4459-37b8-4c70-9981-dfba7f7c31a9}" ma:internalName="TaxCatchAll" ma:showField="CatchAllData" ma:web="d6539d2c-b5c2-4d5f-9fa6-18abbc056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c1e4459-37b8-4c70-9981-dfba7f7c31a9}" ma:internalName="TaxCatchAllLabel" ma:readOnly="true" ma:showField="CatchAllDataLabel" ma:web="d6539d2c-b5c2-4d5f-9fa6-18abbc056e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ca9d648a43b46669eacfabf60a2fbe9" ma:index="12" nillable="true" ma:taxonomy="true" ma:internalName="fca9d648a43b46669eacfabf60a2fbe9" ma:taxonomyFieldName="Location_x0020_Field" ma:displayName="Location Field" ma:default="" ma:fieldId="{fca9d648-a43b-4666-9eac-fabf60a2fbe9}" ma:taxonomyMulti="true" ma:sspId="dd3a458f-664c-47e4-8a2d-a299ea1879d7" ma:termSetId="0f988343-7ceb-4066-9f25-d5edfaa3f0c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ID" ma:index="14" nillable="true" ma:displayName="Project ID" ma:default="" ma:internalName="Project_x0020_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a7b89-0800-4f93-9d40-4d945c2d57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3a458f-664c-47e4-8a2d-a299ea187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39d2c-b5c2-4d5f-9fa6-18abbc056e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D3822E-825E-4F5A-BA7C-623DA70190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75D899-00A4-4E4C-9098-BD0FDE2A78D6}">
  <ds:schemaRefs>
    <ds:schemaRef ds:uri="b6ba7b89-0800-4f93-9d40-4d945c2d5799"/>
    <ds:schemaRef ds:uri="d6539d2c-b5c2-4d5f-9fa6-18abbc056e60"/>
    <ds:schemaRef ds:uri="eb8dbbb7-6de1-4957-84dd-88d235fe7bc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B15E13-58FE-4F6F-A830-FBB1ACEA4896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904150A-F2E9-44B9-9B2C-6668011D4E80}">
  <ds:schemaRefs>
    <ds:schemaRef ds:uri="b6ba7b89-0800-4f93-9d40-4d945c2d5799"/>
    <ds:schemaRef ds:uri="d6539d2c-b5c2-4d5f-9fa6-18abbc056e60"/>
    <ds:schemaRef ds:uri="eb8dbbb7-6de1-4957-84dd-88d235fe7bc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Application>Microsoft Office PowerPoint</Application>
  <PresentationFormat>On-screen Show (16:9)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Brown</dc:creator>
  <cp:revision>1</cp:revision>
  <dcterms:created xsi:type="dcterms:W3CDTF">2023-06-19T13:44:41Z</dcterms:created>
  <dcterms:modified xsi:type="dcterms:W3CDTF">2024-06-28T09:42:51Z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0x01010005FAB9DF81F8E44A974D0C62448F94C2</vt:lpwstr>
  </property>
  <property fmtid="{D5CDD505-2E9C-101B-9397-08002B2CF9AE}" pid="3" name="Location Field">
    <vt:lpwstr/>
  </property>
  <property fmtid="{D5CDD505-2E9C-101B-9397-08002B2CF9AE}" pid="4" name="MediaServiceImageTags">
    <vt:lpwstr/>
  </property>
  <property fmtid="{D5CDD505-2E9C-101B-9397-08002B2CF9AE}" pid="5" name="Department Field">
    <vt:lpwstr/>
  </property>
</Properties>
</file>